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4"/>
  </p:notesMasterIdLst>
  <p:handoutMasterIdLst>
    <p:handoutMasterId r:id="rId35"/>
  </p:handoutMasterIdLst>
  <p:sldIdLst>
    <p:sldId id="318" r:id="rId2"/>
    <p:sldId id="276" r:id="rId3"/>
    <p:sldId id="322" r:id="rId4"/>
    <p:sldId id="324" r:id="rId5"/>
    <p:sldId id="284" r:id="rId6"/>
    <p:sldId id="293" r:id="rId7"/>
    <p:sldId id="294" r:id="rId8"/>
    <p:sldId id="295" r:id="rId9"/>
    <p:sldId id="320" r:id="rId10"/>
    <p:sldId id="319" r:id="rId11"/>
    <p:sldId id="296" r:id="rId12"/>
    <p:sldId id="297" r:id="rId13"/>
    <p:sldId id="298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9" r:id="rId24"/>
    <p:sldId id="310" r:id="rId25"/>
    <p:sldId id="311" r:id="rId26"/>
    <p:sldId id="312" r:id="rId27"/>
    <p:sldId id="321" r:id="rId28"/>
    <p:sldId id="314" r:id="rId29"/>
    <p:sldId id="315" r:id="rId30"/>
    <p:sldId id="316" r:id="rId31"/>
    <p:sldId id="323" r:id="rId32"/>
    <p:sldId id="317" r:id="rId33"/>
  </p:sldIdLst>
  <p:sldSz cx="9144000" cy="6858000" type="screen4x3"/>
  <p:notesSz cx="6797675" cy="9926638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64" autoAdjust="0"/>
    <p:restoredTop sz="94660"/>
  </p:normalViewPr>
  <p:slideViewPr>
    <p:cSldViewPr>
      <p:cViewPr>
        <p:scale>
          <a:sx n="80" d="100"/>
          <a:sy n="80" d="100"/>
        </p:scale>
        <p:origin x="-1020" y="-8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295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7D4C8C-A16A-4C27-AD58-E3C6C231BF76}" type="datetimeFigureOut">
              <a:rPr lang="ru-RU" smtClean="0"/>
              <a:t>22.04.2024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71E02C-65CA-4348-9A28-3293406EC6E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6217060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26C9EF-94DF-4EB8-B177-4EFF06481138}" type="datetimeFigureOut">
              <a:rPr lang="ru-RU" smtClean="0"/>
              <a:pPr/>
              <a:t>22.04.2024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4E1CDA-7F5C-46F8-A699-D26E2E1B5D02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518059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E1CDA-7F5C-46F8-A699-D26E2E1B5D02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33318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E1CDA-7F5C-46F8-A699-D26E2E1B5D02}" type="slidenum">
              <a:rPr lang="ru-RU" smtClean="0"/>
              <a:pPr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63723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14E1CDA-7F5C-46F8-A699-D26E2E1B5D02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78623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24801" y="896808"/>
            <a:ext cx="1081625" cy="1499933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FDCB3B"/>
            </a:solidFill>
            <a:prstDash val="solid"/>
            <a:miter lim="8000"/>
            <a:headEnd type="none" w="sm" len="sm"/>
            <a:tailEnd type="none" w="sm" len="sm"/>
          </a:ln>
        </p:spPr>
      </p:sp>
      <p:sp>
        <p:nvSpPr>
          <p:cNvPr id="11" name="Google Shape;11;p2"/>
          <p:cNvSpPr/>
          <p:nvPr/>
        </p:nvSpPr>
        <p:spPr>
          <a:xfrm rot="10800000">
            <a:off x="6537564" y="4457234"/>
            <a:ext cx="1081625" cy="1499933"/>
          </a:xfrm>
          <a:custGeom>
            <a:avLst/>
            <a:gdLst/>
            <a:ahLst/>
            <a:cxnLst/>
            <a:rect l="l" t="t" r="r" b="b"/>
            <a:pathLst>
              <a:path w="43265" h="44998" extrusionOk="0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w="28575" cap="flat" cmpd="sng">
            <a:solidFill>
              <a:srgbClr val="FDCB3B"/>
            </a:solidFill>
            <a:prstDash val="solid"/>
            <a:miter lim="8000"/>
            <a:headEnd type="none" w="sm" len="sm"/>
            <a:tailEnd type="none" w="sm" len="sm"/>
          </a:ln>
        </p:spPr>
      </p:sp>
      <p:cxnSp>
        <p:nvCxnSpPr>
          <p:cNvPr id="12" name="Google Shape;12;p2"/>
          <p:cNvCxnSpPr/>
          <p:nvPr/>
        </p:nvCxnSpPr>
        <p:spPr>
          <a:xfrm>
            <a:off x="4359602" y="3756619"/>
            <a:ext cx="424800" cy="0"/>
          </a:xfrm>
          <a:prstGeom prst="straightConnector1">
            <a:avLst/>
          </a:prstGeom>
          <a:noFill/>
          <a:ln w="38100" cap="flat" cmpd="sng">
            <a:solidFill>
              <a:srgbClr val="FDCB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1680302" y="1585233"/>
            <a:ext cx="5783400" cy="194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680302" y="4065933"/>
            <a:ext cx="5783400" cy="1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Roboto Slab"/>
              <a:buNone/>
              <a:defRPr sz="2400"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400"/>
              <a:buFont typeface="Roboto Slab"/>
              <a:buNone/>
              <a:defRPr sz="2400">
                <a:solidFill>
                  <a:schemeClr val="accent5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/>
          <p:nvPr/>
        </p:nvSpPr>
        <p:spPr>
          <a:xfrm>
            <a:off x="150" y="6769100"/>
            <a:ext cx="9143700" cy="88800"/>
          </a:xfrm>
          <a:prstGeom prst="rect">
            <a:avLst/>
          </a:prstGeom>
          <a:solidFill>
            <a:srgbClr val="FDCB3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title" hasCustomPrompt="1"/>
          </p:nvPr>
        </p:nvSpPr>
        <p:spPr>
          <a:xfrm>
            <a:off x="387900" y="1536600"/>
            <a:ext cx="8368200" cy="20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3000"/>
              <a:buNone/>
              <a:defRPr sz="13000">
                <a:solidFill>
                  <a:schemeClr val="accent5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0" name="Google Shape;60;p11"/>
          <p:cNvSpPr txBox="1">
            <a:spLocks noGrp="1"/>
          </p:cNvSpPr>
          <p:nvPr>
            <p:ph type="body" idx="1"/>
          </p:nvPr>
        </p:nvSpPr>
        <p:spPr>
          <a:xfrm>
            <a:off x="387900" y="3892600"/>
            <a:ext cx="8368200" cy="142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/>
          <p:cNvSpPr/>
          <p:nvPr/>
        </p:nvSpPr>
        <p:spPr>
          <a:xfrm>
            <a:off x="7541342" y="6223819"/>
            <a:ext cx="1602658" cy="49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28650" y="1036128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 lang="ru-RU" sz="3200" b="1" dirty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28650" y="2523743"/>
            <a:ext cx="7886700" cy="3653219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22.04.2024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541342" y="6223819"/>
            <a:ext cx="1602658" cy="49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7541342" y="6223819"/>
            <a:ext cx="1602658" cy="49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541342" y="6223819"/>
            <a:ext cx="1602658" cy="49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7541342" y="6223819"/>
            <a:ext cx="1602658" cy="49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7541342" y="6223819"/>
            <a:ext cx="1602658" cy="49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7541342" y="6223819"/>
            <a:ext cx="1602658" cy="4976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3606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628650" y="1070642"/>
            <a:ext cx="7886700" cy="1869204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ru-RU" dirty="0"/>
              <a:t>Название дисциплины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endParaRPr lang="ru-RU" dirty="0" smtClean="0"/>
          </a:p>
          <a:p>
            <a:pPr lvl="0"/>
            <a:r>
              <a:rPr lang="ru-RU" dirty="0" smtClean="0"/>
              <a:t>ФИО преподавателя</a:t>
            </a:r>
            <a:endParaRPr lang="ru-RU" dirty="0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/>
          <a:lstStyle/>
          <a:p>
            <a:fld id="{5B106E36-FD25-4E2D-B0AA-010F637433A0}" type="datetimeFigureOut">
              <a:rPr lang="ru-RU" smtClean="0"/>
              <a:pPr/>
              <a:t>22.04.2024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7620000" y="6459794"/>
            <a:ext cx="1288026" cy="261681"/>
          </a:xfrm>
          <a:prstGeom prst="rect">
            <a:avLst/>
          </a:prstGeom>
          <a:solidFill>
            <a:srgbClr val="C2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7620000" y="6459794"/>
            <a:ext cx="1288026" cy="261681"/>
          </a:xfrm>
          <a:prstGeom prst="rect">
            <a:avLst/>
          </a:prstGeom>
          <a:solidFill>
            <a:srgbClr val="C2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7620000" y="6459794"/>
            <a:ext cx="1288026" cy="261681"/>
          </a:xfrm>
          <a:prstGeom prst="rect">
            <a:avLst/>
          </a:prstGeom>
          <a:solidFill>
            <a:srgbClr val="C2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7620000" y="6459794"/>
            <a:ext cx="1288026" cy="261681"/>
          </a:xfrm>
          <a:prstGeom prst="rect">
            <a:avLst/>
          </a:prstGeom>
          <a:solidFill>
            <a:srgbClr val="C2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7620000" y="6459794"/>
            <a:ext cx="1288026" cy="261681"/>
          </a:xfrm>
          <a:prstGeom prst="rect">
            <a:avLst/>
          </a:prstGeom>
          <a:solidFill>
            <a:srgbClr val="C2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7620000" y="6459794"/>
            <a:ext cx="1288026" cy="261681"/>
          </a:xfrm>
          <a:prstGeom prst="rect">
            <a:avLst/>
          </a:prstGeom>
          <a:solidFill>
            <a:srgbClr val="C2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Рисунок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  <p:sp>
        <p:nvSpPr>
          <p:cNvPr id="19" name="Прямоугольник 18"/>
          <p:cNvSpPr/>
          <p:nvPr/>
        </p:nvSpPr>
        <p:spPr>
          <a:xfrm>
            <a:off x="7620000" y="6459794"/>
            <a:ext cx="1288026" cy="261681"/>
          </a:xfrm>
          <a:prstGeom prst="rect">
            <a:avLst/>
          </a:prstGeom>
          <a:solidFill>
            <a:srgbClr val="C2C1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9240" y="0"/>
            <a:ext cx="754760" cy="66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012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95300" y="3515186"/>
            <a:ext cx="8143875" cy="2079625"/>
          </a:xfrm>
        </p:spPr>
        <p:txBody>
          <a:bodyPr anchor="b">
            <a:normAutofit/>
          </a:bodyPr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95300" y="5722136"/>
            <a:ext cx="8143875" cy="624538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549275"/>
            <a:ext cx="8143875" cy="274320"/>
          </a:xfrm>
        </p:spPr>
        <p:txBody>
          <a:bodyPr anchor="ctr"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4270171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495300" y="3515186"/>
            <a:ext cx="8143875" cy="2079625"/>
          </a:xfrm>
        </p:spPr>
        <p:txBody>
          <a:bodyPr anchor="b">
            <a:normAutofit/>
          </a:bodyPr>
          <a:lstStyle>
            <a:lvl1pPr algn="l">
              <a:defRPr sz="66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495300" y="5722136"/>
            <a:ext cx="8143875" cy="624538"/>
          </a:xfrm>
        </p:spPr>
        <p:txBody>
          <a:bodyPr>
            <a:normAutofit/>
          </a:bodyPr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 hasCustomPrompt="1"/>
          </p:nvPr>
        </p:nvSpPr>
        <p:spPr>
          <a:xfrm>
            <a:off x="495300" y="549275"/>
            <a:ext cx="8143875" cy="274320"/>
          </a:xfrm>
        </p:spPr>
        <p:txBody>
          <a:bodyPr anchor="ctr"/>
          <a:lstStyle>
            <a:lvl1pPr marL="0" indent="0" algn="r">
              <a:buNone/>
              <a:defRPr sz="12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 name</a:t>
            </a:r>
          </a:p>
        </p:txBody>
      </p:sp>
    </p:spTree>
    <p:extLst>
      <p:ext uri="{BB962C8B-B14F-4D97-AF65-F5344CB8AC3E}">
        <p14:creationId xmlns:p14="http://schemas.microsoft.com/office/powerpoint/2010/main" val="2427017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359602" y="3756619"/>
            <a:ext cx="424800" cy="0"/>
          </a:xfrm>
          <a:prstGeom prst="straightConnector1">
            <a:avLst/>
          </a:prstGeom>
          <a:noFill/>
          <a:ln w="38100" cap="flat" cmpd="sng">
            <a:solidFill>
              <a:srgbClr val="FDCB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480750" y="2353267"/>
            <a:ext cx="8222100" cy="12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Google Shape;21;p4"/>
          <p:cNvCxnSpPr/>
          <p:nvPr/>
        </p:nvCxnSpPr>
        <p:spPr>
          <a:xfrm>
            <a:off x="492563" y="1273979"/>
            <a:ext cx="424800" cy="0"/>
          </a:xfrm>
          <a:prstGeom prst="straightConnector1">
            <a:avLst/>
          </a:prstGeom>
          <a:noFill/>
          <a:ln w="38100" cap="flat" cmpd="sng">
            <a:solidFill>
              <a:srgbClr val="FDCB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387900" y="204300"/>
            <a:ext cx="8368200" cy="9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387900" y="1986433"/>
            <a:ext cx="3999900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2"/>
          </p:nvPr>
        </p:nvSpPr>
        <p:spPr>
          <a:xfrm>
            <a:off x="4756200" y="1986433"/>
            <a:ext cx="3999900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3"/>
          </p:nvPr>
        </p:nvSpPr>
        <p:spPr>
          <a:xfrm>
            <a:off x="4756200" y="5034433"/>
            <a:ext cx="3999900" cy="4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79400" algn="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Google Shape;28;p5"/>
          <p:cNvCxnSpPr/>
          <p:nvPr/>
        </p:nvCxnSpPr>
        <p:spPr>
          <a:xfrm>
            <a:off x="492563" y="1273979"/>
            <a:ext cx="424800" cy="0"/>
          </a:xfrm>
          <a:prstGeom prst="straightConnector1">
            <a:avLst/>
          </a:prstGeom>
          <a:noFill/>
          <a:ln w="38100" cap="flat" cmpd="sng">
            <a:solidFill>
              <a:srgbClr val="FDCB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" name="Google Shape;29;p5"/>
          <p:cNvSpPr txBox="1">
            <a:spLocks noGrp="1"/>
          </p:cNvSpPr>
          <p:nvPr>
            <p:ph type="title"/>
          </p:nvPr>
        </p:nvSpPr>
        <p:spPr>
          <a:xfrm>
            <a:off x="387900" y="407500"/>
            <a:ext cx="8368200" cy="9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2"/>
          </p:nvPr>
        </p:nvSpPr>
        <p:spPr>
          <a:xfrm>
            <a:off x="386975" y="1355200"/>
            <a:ext cx="8368200" cy="11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Google Shape;37;p7"/>
          <p:cNvCxnSpPr/>
          <p:nvPr/>
        </p:nvCxnSpPr>
        <p:spPr>
          <a:xfrm>
            <a:off x="489218" y="1883036"/>
            <a:ext cx="331500" cy="0"/>
          </a:xfrm>
          <a:prstGeom prst="straightConnector1">
            <a:avLst/>
          </a:prstGeom>
          <a:noFill/>
          <a:ln w="38100" cap="flat" cmpd="sng">
            <a:solidFill>
              <a:srgbClr val="FDCB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87900" y="740800"/>
            <a:ext cx="2808000" cy="100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87900" y="2125367"/>
            <a:ext cx="2808000" cy="357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490250" y="701800"/>
            <a:ext cx="56187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4572000" y="-100"/>
            <a:ext cx="457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6" name="Google Shape;46;p9"/>
          <p:cNvCxnSpPr/>
          <p:nvPr/>
        </p:nvCxnSpPr>
        <p:spPr>
          <a:xfrm>
            <a:off x="5029675" y="5994004"/>
            <a:ext cx="540900" cy="0"/>
          </a:xfrm>
          <a:prstGeom prst="straightConnector1">
            <a:avLst/>
          </a:prstGeom>
          <a:noFill/>
          <a:ln w="38100" cap="flat" cmpd="sng">
            <a:solidFill>
              <a:srgbClr val="FDCB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86975" y="1355200"/>
            <a:ext cx="8368200" cy="112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100"/>
              <a:buNone/>
              <a:defRPr sz="2100">
                <a:solidFill>
                  <a:schemeClr val="accent5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49" name="Google Shape;49;p9"/>
          <p:cNvCxnSpPr/>
          <p:nvPr/>
        </p:nvCxnSpPr>
        <p:spPr>
          <a:xfrm>
            <a:off x="492563" y="1273979"/>
            <a:ext cx="424800" cy="0"/>
          </a:xfrm>
          <a:prstGeom prst="straightConnector1">
            <a:avLst/>
          </a:prstGeom>
          <a:noFill/>
          <a:ln w="38100" cap="flat" cmpd="sng">
            <a:solidFill>
              <a:srgbClr val="FDCB3B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" name="Google Shape;50;p9"/>
          <p:cNvSpPr txBox="1">
            <a:spLocks noGrp="1"/>
          </p:cNvSpPr>
          <p:nvPr>
            <p:ph type="title"/>
          </p:nvPr>
        </p:nvSpPr>
        <p:spPr>
          <a:xfrm>
            <a:off x="387900" y="407500"/>
            <a:ext cx="8368200" cy="91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body" idx="2"/>
          </p:nvPr>
        </p:nvSpPr>
        <p:spPr>
          <a:xfrm>
            <a:off x="387900" y="2387833"/>
            <a:ext cx="3999900" cy="35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3"/>
          </p:nvPr>
        </p:nvSpPr>
        <p:spPr>
          <a:xfrm>
            <a:off x="4756200" y="4120033"/>
            <a:ext cx="3999900" cy="41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4"/>
          </p:nvPr>
        </p:nvSpPr>
        <p:spPr>
          <a:xfrm>
            <a:off x="4756200" y="6050433"/>
            <a:ext cx="3999900" cy="4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298450" algn="r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79400" algn="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2pPr>
            <a:lvl3pPr marL="1371600" lvl="2" indent="-279400" algn="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3pPr>
            <a:lvl4pPr marL="1828800" lvl="3" indent="-279400" algn="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4pPr>
            <a:lvl5pPr marL="2286000" lvl="4" indent="-279400" algn="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5pPr>
            <a:lvl6pPr marL="2743200" lvl="5" indent="-279400" algn="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6pPr>
            <a:lvl7pPr marL="3200400" lvl="6" indent="-279400" algn="r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 sz="800"/>
            </a:lvl7pPr>
            <a:lvl8pPr marL="3657600" lvl="7" indent="-279400" algn="r" rtl="0">
              <a:spcBef>
                <a:spcPts val="0"/>
              </a:spcBef>
              <a:spcAft>
                <a:spcPts val="0"/>
              </a:spcAft>
              <a:buSzPts val="800"/>
              <a:buChar char="○"/>
              <a:defRPr sz="800"/>
            </a:lvl8pPr>
            <a:lvl9pPr marL="4114800" lvl="8" indent="-279400" algn="r" rtl="0">
              <a:spcBef>
                <a:spcPts val="0"/>
              </a:spcBef>
              <a:spcAft>
                <a:spcPts val="0"/>
              </a:spcAft>
              <a:buSzPts val="800"/>
              <a:buChar char="■"/>
              <a:defRPr sz="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319500" y="5644967"/>
            <a:ext cx="5998800" cy="79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 Slab"/>
              <a:buNone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7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87900" y="610700"/>
            <a:ext cx="8368200" cy="9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"/>
              <a:buNone/>
              <a:defRPr sz="30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87900" y="1986432"/>
            <a:ext cx="8368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6217623"/>
            <a:ext cx="5487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725C68B6-61C2-468F-89AB-4B9F7531AA68}" type="slidenum">
              <a:rPr lang="ru-RU" smtClean="0"/>
              <a:pPr/>
              <a:t>‹#›</a:t>
            </a:fld>
            <a:endParaRPr lang="ru-RU"/>
          </a:p>
        </p:txBody>
      </p:sp>
      <p:pic>
        <p:nvPicPr>
          <p:cNvPr id="5" name="Picture 3" descr="head.png"/>
          <p:cNvPicPr>
            <a:picLocks noChangeAspect="1"/>
          </p:cNvPicPr>
          <p:nvPr/>
        </p:nvPicPr>
        <p:blipFill>
          <a:blip r:embed="rId1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330"/>
            <a:ext cx="9144000" cy="99542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523999" y="6419000"/>
            <a:ext cx="14762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00B0F0"/>
                </a:solidFill>
                <a:latin typeface="PT Sans"/>
              </a:rPr>
              <a:t>online.mirea.ru</a:t>
            </a:r>
            <a:endParaRPr lang="ru-RU" sz="1400" b="1" dirty="0">
              <a:solidFill>
                <a:srgbClr val="00B0F0"/>
              </a:solidFill>
              <a:latin typeface="PT Sans"/>
            </a:endParaRPr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xmlns="" id="{5BFFC79E-3831-4D3C-8F5D-FC802BF1F0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0" y="0"/>
            <a:ext cx="1502307" cy="96876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6518787" y="167148"/>
            <a:ext cx="2408903" cy="344129"/>
          </a:xfrm>
          <a:prstGeom prst="rect">
            <a:avLst/>
          </a:prstGeom>
          <a:solidFill>
            <a:srgbClr val="CAC9C9"/>
          </a:solidFill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7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9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4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6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8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2.xml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hyperlink" Target="https://web3js.readthedocs.io/en/v1.2.0/web3-eth.html" TargetMode="Externa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hyperlink" Target="https://ethereum.stackexchange.com/questions/70853/the-method-eth-sendtransaction-does-not-exist-is-not-available-on-infura" TargetMode="External"/><Relationship Id="rId5" Type="http://schemas.openxmlformats.org/officeDocument/2006/relationships/hyperlink" Target="https://eth-converter.com/" TargetMode="External"/><Relationship Id="rId4" Type="http://schemas.openxmlformats.org/officeDocument/2006/relationships/hyperlink" Target="https://tools.knowledgewalls.com/online-multiline-to-single-line-converter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Relationship Id="rId5" Type="http://schemas.openxmlformats.org/officeDocument/2006/relationships/hyperlink" Target="http://localhost:3300/" TargetMode="External"/><Relationship Id="rId4" Type="http://schemas.openxmlformats.org/officeDocument/2006/relationships/hyperlink" Target="https://developers.rsk.co/kb/first-frontend-web3-injected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extBox 3"/>
          <p:cNvSpPr txBox="1">
            <a:spLocks noChangeArrowheads="1"/>
          </p:cNvSpPr>
          <p:nvPr/>
        </p:nvSpPr>
        <p:spPr bwMode="auto">
          <a:xfrm>
            <a:off x="1435100" y="1758950"/>
            <a:ext cx="6696075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/>
            <a:r>
              <a:rPr lang="ru-RU" altLang="ru-RU" sz="2400" dirty="0">
                <a:latin typeface="Times New Roman" pitchFamily="18" charset="0"/>
              </a:rPr>
              <a:t>Лекция </a:t>
            </a:r>
            <a:r>
              <a:rPr lang="ru-RU" altLang="ru-RU" sz="2400" dirty="0" smtClean="0">
                <a:latin typeface="Times New Roman" pitchFamily="18" charset="0"/>
              </a:rPr>
              <a:t>№10 </a:t>
            </a:r>
            <a:endParaRPr lang="ru-RU" altLang="ru-RU" sz="2400" dirty="0">
              <a:latin typeface="Times New Roman" pitchFamily="18" charset="0"/>
            </a:endParaRPr>
          </a:p>
          <a:p>
            <a:pPr algn="ctr"/>
            <a:r>
              <a:rPr lang="ru-RU" altLang="ru-RU" sz="2400" dirty="0">
                <a:latin typeface="Times New Roman" pitchFamily="18" charset="0"/>
              </a:rPr>
              <a:t>по курсу </a:t>
            </a:r>
            <a:br>
              <a:rPr lang="ru-RU" altLang="ru-RU" sz="2400" dirty="0">
                <a:latin typeface="Times New Roman" pitchFamily="18" charset="0"/>
              </a:rPr>
            </a:br>
            <a:r>
              <a:rPr lang="ru-RU" altLang="ru-RU" sz="2400" dirty="0" smtClean="0">
                <a:latin typeface="Times New Roman" pitchFamily="18" charset="0"/>
              </a:rPr>
              <a:t>«Введение в </a:t>
            </a:r>
            <a:r>
              <a:rPr lang="ru-RU" altLang="ru-RU" sz="2400" dirty="0" err="1" smtClean="0">
                <a:latin typeface="Times New Roman" pitchFamily="18" charset="0"/>
              </a:rPr>
              <a:t>блокчейн</a:t>
            </a:r>
            <a:r>
              <a:rPr lang="ru-RU" altLang="ru-RU" sz="2400" dirty="0" smtClean="0">
                <a:latin typeface="Times New Roman" pitchFamily="18" charset="0"/>
              </a:rPr>
              <a:t>»</a:t>
            </a:r>
            <a:endParaRPr lang="ru-RU" altLang="ru-RU" sz="2400" dirty="0">
              <a:latin typeface="Times New Roman" pitchFamily="18" charset="0"/>
            </a:endParaRPr>
          </a:p>
        </p:txBody>
      </p:sp>
      <p:sp>
        <p:nvSpPr>
          <p:cNvPr id="2051" name="TextBox 1"/>
          <p:cNvSpPr txBox="1">
            <a:spLocks noChangeArrowheads="1"/>
          </p:cNvSpPr>
          <p:nvPr/>
        </p:nvSpPr>
        <p:spPr bwMode="auto">
          <a:xfrm>
            <a:off x="4227513" y="6008688"/>
            <a:ext cx="16557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ru-RU" altLang="ru-RU" sz="1600" dirty="0">
                <a:solidFill>
                  <a:srgbClr val="0070C0"/>
                </a:solidFill>
                <a:latin typeface="Arial" charset="0"/>
              </a:rPr>
              <a:t>Москва, </a:t>
            </a:r>
            <a:r>
              <a:rPr lang="ru-RU" altLang="ru-RU" sz="1600" dirty="0" smtClean="0">
                <a:solidFill>
                  <a:srgbClr val="0070C0"/>
                </a:solidFill>
                <a:latin typeface="Arial" charset="0"/>
              </a:rPr>
              <a:t>202</a:t>
            </a:r>
            <a:r>
              <a:rPr lang="en-US" altLang="ru-RU" sz="1600" dirty="0" smtClean="0">
                <a:solidFill>
                  <a:srgbClr val="0070C0"/>
                </a:solidFill>
                <a:latin typeface="Arial" charset="0"/>
              </a:rPr>
              <a:t>4</a:t>
            </a:r>
            <a:endParaRPr lang="ru-RU" altLang="ru-RU" sz="1600" dirty="0">
              <a:solidFill>
                <a:srgbClr val="0070C0"/>
              </a:solidFill>
              <a:latin typeface="Arial" charset="0"/>
            </a:endParaRPr>
          </a:p>
        </p:txBody>
      </p:sp>
      <p:sp>
        <p:nvSpPr>
          <p:cNvPr id="2052" name="TextBox 2"/>
          <p:cNvSpPr txBox="1">
            <a:spLocks noChangeArrowheads="1"/>
          </p:cNvSpPr>
          <p:nvPr/>
        </p:nvSpPr>
        <p:spPr bwMode="auto">
          <a:xfrm>
            <a:off x="1692275" y="3789363"/>
            <a:ext cx="702468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</a:defRPr>
            </a:lvl5pPr>
            <a:lvl6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6pPr>
            <a:lvl7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7pPr>
            <a:lvl8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8pPr>
            <a:lvl9pPr eaLnBrk="0" fontAlgn="base" hangingPunct="0"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ru-RU" altLang="ru-RU" sz="1400">
                <a:latin typeface="Arial" charset="0"/>
              </a:rPr>
              <a:t>Лектор: д.т.н., Оцоков Шамиль Алиевич,</a:t>
            </a:r>
          </a:p>
          <a:p>
            <a:pPr algn="r">
              <a:lnSpc>
                <a:spcPct val="150000"/>
              </a:lnSpc>
            </a:pPr>
            <a:r>
              <a:rPr lang="en-US" altLang="ru-RU" sz="1400">
                <a:latin typeface="Arial" charset="0"/>
              </a:rPr>
              <a:t>e</a:t>
            </a:r>
            <a:r>
              <a:rPr lang="ru-RU" altLang="ru-RU" sz="1400">
                <a:latin typeface="Arial" charset="0"/>
              </a:rPr>
              <a:t>mail:  otsokovShA@mpei.ru</a:t>
            </a:r>
          </a:p>
          <a:p>
            <a:endParaRPr lang="ru-RU" altLang="ru-RU" sz="1400">
              <a:latin typeface="Arial" charset="0"/>
            </a:endParaRPr>
          </a:p>
        </p:txBody>
      </p:sp>
      <p:pic>
        <p:nvPicPr>
          <p:cNvPr id="2053" name="Picture 6" descr="Официальная символик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175" y="188913"/>
            <a:ext cx="1252538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0752675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38355" y="202148"/>
            <a:ext cx="4357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00B050"/>
                </a:solidFill>
              </a:rPr>
              <a:t>Библиотека </a:t>
            </a:r>
            <a:r>
              <a:rPr lang="en-US" b="1" dirty="0" smtClean="0">
                <a:solidFill>
                  <a:srgbClr val="00B050"/>
                </a:solidFill>
              </a:rPr>
              <a:t>FLASK</a:t>
            </a:r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592" y="908720"/>
            <a:ext cx="73448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conda</a:t>
            </a:r>
            <a:r>
              <a:rPr lang="en-US" dirty="0"/>
              <a:t> install -c anaconda flask</a:t>
            </a:r>
          </a:p>
          <a:p>
            <a:r>
              <a:rPr lang="en-US" dirty="0" smtClean="0"/>
              <a:t>set FLASK_APP=flask_ex.py</a:t>
            </a:r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566" y="1801962"/>
            <a:ext cx="4572601" cy="1884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990566" y="3686944"/>
            <a:ext cx="5165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python flask_ex.py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388616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38355" y="202148"/>
            <a:ext cx="4357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00B050"/>
                </a:solidFill>
              </a:rPr>
              <a:t>Веб сервер </a:t>
            </a:r>
            <a:r>
              <a:rPr lang="en-US" b="1" dirty="0" smtClean="0">
                <a:solidFill>
                  <a:srgbClr val="00B050"/>
                </a:solidFill>
              </a:rPr>
              <a:t>FLASK</a:t>
            </a:r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99592" y="908720"/>
            <a:ext cx="73448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from flask import Flask    </a:t>
            </a:r>
            <a:endParaRPr lang="en-US" dirty="0" smtClean="0"/>
          </a:p>
          <a:p>
            <a:r>
              <a:rPr lang="en-US" dirty="0" smtClean="0"/>
              <a:t>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US" dirty="0"/>
              <a:t>app = Flask(__name__)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/>
              <a:t>app.route</a:t>
            </a:r>
            <a:r>
              <a:rPr lang="en-US" dirty="0"/>
              <a:t>('/')                                                                                                         </a:t>
            </a:r>
            <a:r>
              <a:rPr lang="en-US" dirty="0" err="1"/>
              <a:t>def</a:t>
            </a:r>
            <a:r>
              <a:rPr lang="en-US" dirty="0"/>
              <a:t> hello() -&gt;</a:t>
            </a:r>
            <a:r>
              <a:rPr lang="en-US" dirty="0" err="1"/>
              <a:t>str</a:t>
            </a:r>
            <a:r>
              <a:rPr lang="en-US" dirty="0"/>
              <a:t>:                                                                                                         </a:t>
            </a:r>
            <a:r>
              <a:rPr lang="en-US" dirty="0" smtClean="0"/>
              <a:t>     </a:t>
            </a:r>
            <a:br>
              <a:rPr lang="en-US" dirty="0" smtClean="0"/>
            </a:br>
            <a:r>
              <a:rPr lang="en-US" dirty="0" smtClean="0"/>
              <a:t>       return </a:t>
            </a:r>
            <a:r>
              <a:rPr lang="en-US" dirty="0"/>
              <a:t>'Hello world!!!!'                                                                                                                                                                                                                     </a:t>
            </a:r>
            <a:r>
              <a:rPr lang="en-US" dirty="0" err="1"/>
              <a:t>app.run</a:t>
            </a:r>
            <a:r>
              <a:rPr lang="en-US" dirty="0"/>
              <a:t>() 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4644008" y="1124744"/>
            <a:ext cx="324036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Декоратор </a:t>
            </a:r>
            <a:r>
              <a:rPr lang="en-US" dirty="0" smtClean="0"/>
              <a:t> route </a:t>
            </a:r>
            <a:r>
              <a:rPr lang="ru-RU" dirty="0" smtClean="0"/>
              <a:t>позволяет  связать </a:t>
            </a:r>
            <a:r>
              <a:rPr lang="en-US" dirty="0" smtClean="0"/>
              <a:t>URL </a:t>
            </a:r>
            <a:r>
              <a:rPr lang="ru-RU" dirty="0" smtClean="0"/>
              <a:t>с существующей функцией </a:t>
            </a:r>
            <a:r>
              <a:rPr lang="en-US" dirty="0" smtClean="0"/>
              <a:t>hello</a:t>
            </a:r>
          </a:p>
          <a:p>
            <a:r>
              <a:rPr lang="en-US" dirty="0" smtClean="0"/>
              <a:t>route – </a:t>
            </a:r>
            <a:r>
              <a:rPr lang="ru-RU" dirty="0" smtClean="0"/>
              <a:t>организует вызов указанной функции  веб-сервером </a:t>
            </a:r>
            <a:r>
              <a:rPr lang="en-US" dirty="0" smtClean="0"/>
              <a:t>Flask </a:t>
            </a:r>
            <a:r>
              <a:rPr lang="ru-RU" dirty="0" smtClean="0"/>
              <a:t>когда тот получает запрос  </a:t>
            </a:r>
            <a:r>
              <a:rPr lang="en-US" dirty="0" smtClean="0"/>
              <a:t>/</a:t>
            </a:r>
          </a:p>
          <a:p>
            <a:r>
              <a:rPr lang="ru-RU" dirty="0" smtClean="0"/>
              <a:t>Затем декоратор ожидает вывод от декорируемой функции чтобы передать его ожидающему веб- браузеру</a:t>
            </a:r>
          </a:p>
          <a:p>
            <a:r>
              <a:rPr lang="en-US" dirty="0" err="1" smtClean="0"/>
              <a:t>app.run</a:t>
            </a:r>
            <a:r>
              <a:rPr lang="en-US" dirty="0" smtClean="0"/>
              <a:t> – </a:t>
            </a:r>
            <a:r>
              <a:rPr lang="ru-RU" dirty="0" smtClean="0"/>
              <a:t>запуск веб-сервера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507837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38355" y="202148"/>
            <a:ext cx="4357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>
                <a:solidFill>
                  <a:srgbClr val="00B050"/>
                </a:solidFill>
              </a:rPr>
              <a:t>HTML</a:t>
            </a:r>
            <a:endParaRPr lang="ru-RU" b="1" dirty="0">
              <a:solidFill>
                <a:srgbClr val="00B050"/>
              </a:solidFill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986" y="980728"/>
            <a:ext cx="6434286" cy="46100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041146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38355" y="202148"/>
            <a:ext cx="4357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00B050"/>
                </a:solidFill>
              </a:rPr>
              <a:t>Шаблоны </a:t>
            </a:r>
            <a:r>
              <a:rPr lang="en-US" b="1" dirty="0" smtClean="0">
                <a:solidFill>
                  <a:srgbClr val="00B050"/>
                </a:solidFill>
              </a:rPr>
              <a:t>Jinja2</a:t>
            </a:r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600" y="908720"/>
            <a:ext cx="727280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Механизмы </a:t>
            </a:r>
            <a:r>
              <a:rPr lang="ru-RU" dirty="0"/>
              <a:t>шаблонов позволяют программистам применять </a:t>
            </a:r>
            <a:r>
              <a:rPr lang="ru-RU" dirty="0" smtClean="0"/>
              <a:t>объектно-ориентированные </a:t>
            </a:r>
            <a:r>
              <a:rPr lang="ru-RU" dirty="0"/>
              <a:t>понятия наследования и повторного использования </a:t>
            </a:r>
            <a:r>
              <a:rPr lang="ru-RU" dirty="0" smtClean="0"/>
              <a:t>при создании </a:t>
            </a:r>
            <a:r>
              <a:rPr lang="ru-RU" dirty="0"/>
              <a:t>текстовых данных, таких как веб-странички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Вид и оформление веб-сайта можно определить как высокоуровневый </a:t>
            </a:r>
            <a:r>
              <a:rPr lang="ru-RU" dirty="0" smtClean="0"/>
              <a:t>HTML-шаблон</a:t>
            </a:r>
            <a:r>
              <a:rPr lang="ru-RU" dirty="0"/>
              <a:t>, известный как базовый шаблон, который затем наследуют другие </a:t>
            </a:r>
            <a:r>
              <a:rPr lang="ru-RU" dirty="0" smtClean="0"/>
              <a:t>HTML-странички</a:t>
            </a:r>
            <a:r>
              <a:rPr lang="ru-RU" dirty="0"/>
              <a:t>. </a:t>
            </a:r>
            <a:endParaRPr lang="ru-RU" dirty="0" smtClean="0"/>
          </a:p>
          <a:p>
            <a:endParaRPr lang="ru-RU" dirty="0"/>
          </a:p>
          <a:p>
            <a:r>
              <a:rPr lang="ru-RU" dirty="0" smtClean="0"/>
              <a:t>В </a:t>
            </a:r>
            <a:r>
              <a:rPr lang="ru-RU" dirty="0"/>
              <a:t>состав </a:t>
            </a:r>
            <a:r>
              <a:rPr lang="ru-RU" dirty="0" err="1"/>
              <a:t>Flask</a:t>
            </a:r>
            <a:r>
              <a:rPr lang="ru-RU" dirty="0"/>
              <a:t> входит простой и мощный механизм шаблонов, который </a:t>
            </a:r>
            <a:r>
              <a:rPr lang="ru-RU" dirty="0" smtClean="0"/>
              <a:t>называетсяJinja2</a:t>
            </a:r>
            <a:r>
              <a:rPr lang="ru-RU" dirty="0"/>
              <a:t>. </a:t>
            </a:r>
            <a:endParaRPr lang="ru-RU" dirty="0" smtClean="0"/>
          </a:p>
          <a:p>
            <a:r>
              <a:rPr lang="ru-RU" dirty="0" smtClean="0"/>
              <a:t/>
            </a:r>
            <a:br>
              <a:rPr lang="ru-RU" dirty="0" smtClean="0"/>
            </a:br>
            <a:r>
              <a:rPr lang="ru-RU" dirty="0" smtClean="0"/>
              <a:t>Более подробную </a:t>
            </a:r>
            <a:r>
              <a:rPr lang="ru-RU" dirty="0"/>
              <a:t>информацию о возможностях Jinja2 можно посмотреть по ссылке:</a:t>
            </a:r>
          </a:p>
          <a:p>
            <a:r>
              <a:rPr lang="ru-RU" dirty="0"/>
              <a:t>http://jinja.pocoo.org/docs/dev/</a:t>
            </a:r>
          </a:p>
        </p:txBody>
      </p:sp>
    </p:spTree>
    <p:extLst>
      <p:ext uri="{BB962C8B-B14F-4D97-AF65-F5344CB8AC3E}">
        <p14:creationId xmlns:p14="http://schemas.microsoft.com/office/powerpoint/2010/main" val="19887639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38355" y="202148"/>
            <a:ext cx="4357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00B050"/>
                </a:solidFill>
              </a:rPr>
              <a:t>Базовый шаблон</a:t>
            </a:r>
            <a:endParaRPr lang="ru-RU" b="1" dirty="0">
              <a:solidFill>
                <a:srgbClr val="00B05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875" y="1062038"/>
            <a:ext cx="7334250" cy="4733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59693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38355" y="202148"/>
            <a:ext cx="4357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B050"/>
                </a:solidFill>
              </a:rPr>
              <a:t>Ш</a:t>
            </a:r>
            <a:r>
              <a:rPr lang="ru-RU" b="1" dirty="0" smtClean="0">
                <a:solidFill>
                  <a:srgbClr val="00B050"/>
                </a:solidFill>
              </a:rPr>
              <a:t>аблон</a:t>
            </a:r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1124744"/>
            <a:ext cx="792088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После подготовки базового шаблона его можно наследовать, используя директиву</a:t>
            </a:r>
          </a:p>
          <a:p>
            <a:r>
              <a:rPr lang="ru-RU" dirty="0"/>
              <a:t>Jinja2 </a:t>
            </a:r>
            <a:r>
              <a:rPr lang="ru-RU" dirty="0" err="1"/>
              <a:t>extends</a:t>
            </a:r>
            <a:r>
              <a:rPr lang="ru-RU" dirty="0"/>
              <a:t>. В этом случае наследующие HTML-файлы должны определить</a:t>
            </a:r>
          </a:p>
          <a:p>
            <a:r>
              <a:rPr lang="ru-RU" dirty="0"/>
              <a:t>разметку HTML только для именованных блоков в базовом </a:t>
            </a:r>
            <a:r>
              <a:rPr lang="ru-RU" dirty="0" smtClean="0"/>
              <a:t>шаблоне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Ниже </a:t>
            </a:r>
            <a:r>
              <a:rPr lang="ru-RU" dirty="0"/>
              <a:t>приведена разметка для первой из наших страничек, с именем entry.html. </a:t>
            </a:r>
            <a:r>
              <a:rPr lang="ru-RU" dirty="0" smtClean="0"/>
              <a:t>Эта</a:t>
            </a:r>
            <a:r>
              <a:rPr lang="en-US" dirty="0" smtClean="0"/>
              <a:t> </a:t>
            </a:r>
            <a:r>
              <a:rPr lang="ru-RU" dirty="0" smtClean="0"/>
              <a:t>разметка </a:t>
            </a:r>
            <a:r>
              <a:rPr lang="ru-RU" dirty="0"/>
              <a:t>содержит HTML-форму, с помощью которой пользователь может </a:t>
            </a:r>
            <a:r>
              <a:rPr lang="ru-RU" dirty="0" smtClean="0"/>
              <a:t>передать</a:t>
            </a:r>
            <a:r>
              <a:rPr lang="en-US" dirty="0" smtClean="0"/>
              <a:t> </a:t>
            </a:r>
            <a:r>
              <a:rPr lang="ru-RU" dirty="0" smtClean="0"/>
              <a:t>значения </a:t>
            </a:r>
            <a:r>
              <a:rPr lang="ru-RU" dirty="0" err="1"/>
              <a:t>phrase</a:t>
            </a:r>
            <a:r>
              <a:rPr lang="ru-RU" dirty="0"/>
              <a:t> и </a:t>
            </a:r>
            <a:r>
              <a:rPr lang="ru-RU" dirty="0" err="1"/>
              <a:t>letters</a:t>
            </a:r>
            <a:r>
              <a:rPr lang="ru-RU" dirty="0"/>
              <a:t>, ожидаемые веб-приложением.</a:t>
            </a:r>
          </a:p>
          <a:p>
            <a:r>
              <a:rPr lang="ru-RU" dirty="0"/>
              <a:t>Заметьте, что «шаблонная» разметка HTML из базового шаблона не </a:t>
            </a:r>
            <a:r>
              <a:rPr lang="ru-RU" dirty="0" smtClean="0"/>
              <a:t>повторяется</a:t>
            </a:r>
            <a:r>
              <a:rPr lang="en-US" dirty="0" smtClean="0"/>
              <a:t> </a:t>
            </a:r>
            <a:r>
              <a:rPr lang="ru-RU" dirty="0" smtClean="0"/>
              <a:t>в </a:t>
            </a:r>
            <a:r>
              <a:rPr lang="ru-RU" dirty="0"/>
              <a:t>этом файле, так как директива </a:t>
            </a:r>
            <a:r>
              <a:rPr lang="ru-RU" dirty="0" err="1"/>
              <a:t>extends</a:t>
            </a:r>
            <a:r>
              <a:rPr lang="ru-RU" dirty="0"/>
              <a:t> включает всю его разметку.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Нам нужно</a:t>
            </a:r>
            <a:r>
              <a:rPr lang="en-US" dirty="0" smtClean="0"/>
              <a:t> </a:t>
            </a:r>
            <a:r>
              <a:rPr lang="ru-RU" dirty="0" smtClean="0"/>
              <a:t>определить </a:t>
            </a:r>
            <a:r>
              <a:rPr lang="ru-RU" dirty="0"/>
              <a:t>только разметку HTML для данной конкретной странички, и мы </a:t>
            </a:r>
            <a:r>
              <a:rPr lang="ru-RU" dirty="0" smtClean="0"/>
              <a:t>сделаем</a:t>
            </a:r>
            <a:r>
              <a:rPr lang="en-US" dirty="0" smtClean="0"/>
              <a:t> </a:t>
            </a:r>
            <a:r>
              <a:rPr lang="ru-RU" dirty="0" smtClean="0"/>
              <a:t>это</a:t>
            </a:r>
            <a:r>
              <a:rPr lang="ru-RU" dirty="0"/>
              <a:t>, поместив ее внутрь блока Jinja2 с именем </a:t>
            </a:r>
            <a:r>
              <a:rPr lang="ru-RU" dirty="0" err="1"/>
              <a:t>body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48163718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38355" y="202148"/>
            <a:ext cx="4357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B050"/>
                </a:solidFill>
              </a:rPr>
              <a:t>Ш</a:t>
            </a:r>
            <a:r>
              <a:rPr lang="ru-RU" b="1" dirty="0" smtClean="0">
                <a:solidFill>
                  <a:srgbClr val="00B050"/>
                </a:solidFill>
              </a:rPr>
              <a:t>аблон</a:t>
            </a:r>
            <a:endParaRPr lang="ru-RU" b="1" dirty="0">
              <a:solidFill>
                <a:srgbClr val="00B050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124744"/>
            <a:ext cx="8642537" cy="35707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9847969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38355" y="202148"/>
            <a:ext cx="4357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B050"/>
                </a:solidFill>
              </a:rPr>
              <a:t>Ш</a:t>
            </a:r>
            <a:r>
              <a:rPr lang="ru-RU" b="1" dirty="0" smtClean="0">
                <a:solidFill>
                  <a:srgbClr val="00B050"/>
                </a:solidFill>
              </a:rPr>
              <a:t>аблон</a:t>
            </a:r>
            <a:endParaRPr lang="ru-RU" b="1" dirty="0">
              <a:solidFill>
                <a:srgbClr val="00B050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980728"/>
            <a:ext cx="8301558" cy="36351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932175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38355" y="202148"/>
            <a:ext cx="4357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B050"/>
                </a:solidFill>
              </a:rPr>
              <a:t>Ш</a:t>
            </a:r>
            <a:r>
              <a:rPr lang="ru-RU" b="1" dirty="0" smtClean="0">
                <a:solidFill>
                  <a:srgbClr val="00B050"/>
                </a:solidFill>
              </a:rPr>
              <a:t>аблон</a:t>
            </a:r>
            <a:endParaRPr lang="ru-RU" b="1" dirty="0">
              <a:solidFill>
                <a:srgbClr val="00B05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764704"/>
            <a:ext cx="8892480" cy="4824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2559389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38355" y="202148"/>
            <a:ext cx="4357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00B050"/>
                </a:solidFill>
              </a:rPr>
              <a:t>Ш</a:t>
            </a:r>
            <a:r>
              <a:rPr lang="ru-RU" b="1" dirty="0" smtClean="0">
                <a:solidFill>
                  <a:srgbClr val="00B050"/>
                </a:solidFill>
              </a:rPr>
              <a:t>аблон</a:t>
            </a:r>
            <a:endParaRPr lang="ru-RU" b="1" dirty="0">
              <a:solidFill>
                <a:srgbClr val="00B050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68760"/>
            <a:ext cx="7963204" cy="3370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7313613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Web3 </a:t>
            </a:r>
            <a:r>
              <a:rPr lang="ru-RU" dirty="0" smtClean="0">
                <a:solidFill>
                  <a:srgbClr val="FF0000"/>
                </a:solidFill>
              </a:rPr>
              <a:t>взаимодействие со смарт-контрактом 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354" y="1052736"/>
            <a:ext cx="8840142" cy="48965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387053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38355" y="202148"/>
            <a:ext cx="4357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00B050"/>
                </a:solidFill>
              </a:rPr>
              <a:t>Отображение шаблонов из </a:t>
            </a:r>
            <a:r>
              <a:rPr lang="en-US" b="1" dirty="0" smtClean="0">
                <a:solidFill>
                  <a:srgbClr val="00B050"/>
                </a:solidFill>
              </a:rPr>
              <a:t>Flask</a:t>
            </a:r>
            <a:endParaRPr lang="ru-RU" b="1" dirty="0">
              <a:solidFill>
                <a:srgbClr val="00B050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34" y="908720"/>
            <a:ext cx="8847162" cy="42488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505914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38355" y="202148"/>
            <a:ext cx="4357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00B050"/>
                </a:solidFill>
              </a:rPr>
              <a:t>Отображение шаблонов из </a:t>
            </a:r>
            <a:r>
              <a:rPr lang="en-US" b="1" dirty="0" smtClean="0">
                <a:solidFill>
                  <a:srgbClr val="00B050"/>
                </a:solidFill>
              </a:rPr>
              <a:t>Flask</a:t>
            </a:r>
            <a:endParaRPr lang="ru-RU" b="1" dirty="0">
              <a:solidFill>
                <a:srgbClr val="00B05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1281113"/>
            <a:ext cx="8734425" cy="429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4481888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38355" y="202148"/>
            <a:ext cx="4357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00B050"/>
                </a:solidFill>
              </a:rPr>
              <a:t>Коды ошибок </a:t>
            </a:r>
            <a:r>
              <a:rPr lang="en-US" b="1" dirty="0" smtClean="0">
                <a:solidFill>
                  <a:srgbClr val="00B050"/>
                </a:solidFill>
              </a:rPr>
              <a:t>html</a:t>
            </a:r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1052736"/>
            <a:ext cx="792088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Коды </a:t>
            </a:r>
            <a:r>
              <a:rPr lang="ru-RU" dirty="0"/>
              <a:t>из диапазона </a:t>
            </a:r>
            <a:r>
              <a:rPr lang="ru-RU" dirty="0" smtClean="0"/>
              <a:t>100–199 </a:t>
            </a:r>
            <a:r>
              <a:rPr lang="ru-RU" dirty="0"/>
              <a:t>— это </a:t>
            </a:r>
            <a:r>
              <a:rPr lang="ru-RU" dirty="0" smtClean="0"/>
              <a:t>информационные сообщения</a:t>
            </a:r>
            <a:r>
              <a:rPr lang="ru-RU" dirty="0"/>
              <a:t>: они говорят, </a:t>
            </a:r>
            <a:r>
              <a:rPr lang="ru-RU" dirty="0" smtClean="0"/>
              <a:t>что все </a:t>
            </a:r>
            <a:r>
              <a:rPr lang="ru-RU" dirty="0"/>
              <a:t>в порядке, и </a:t>
            </a:r>
            <a:r>
              <a:rPr lang="ru-RU" dirty="0" smtClean="0"/>
              <a:t>сервер сообщает </a:t>
            </a:r>
            <a:r>
              <a:rPr lang="ru-RU" dirty="0"/>
              <a:t>детали, </a:t>
            </a:r>
            <a:r>
              <a:rPr lang="ru-RU" dirty="0" smtClean="0"/>
              <a:t>относящиеся к </a:t>
            </a:r>
            <a:r>
              <a:rPr lang="ru-RU" dirty="0"/>
              <a:t>клиентскому запросу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Коды из диапазона 200–299 </a:t>
            </a:r>
            <a:r>
              <a:rPr lang="ru-RU" dirty="0" smtClean="0"/>
              <a:t>—это </a:t>
            </a:r>
            <a:r>
              <a:rPr lang="ru-RU" dirty="0"/>
              <a:t>сообщения об </a:t>
            </a:r>
            <a:r>
              <a:rPr lang="ru-RU" dirty="0" smtClean="0"/>
              <a:t>успехе: сервер </a:t>
            </a:r>
            <a:r>
              <a:rPr lang="ru-RU" dirty="0"/>
              <a:t>получил, </a:t>
            </a:r>
            <a:r>
              <a:rPr lang="ru-RU" dirty="0" smtClean="0"/>
              <a:t>понял и </a:t>
            </a:r>
            <a:r>
              <a:rPr lang="ru-RU" dirty="0"/>
              <a:t>обработал запрос. </a:t>
            </a:r>
            <a:r>
              <a:rPr lang="ru-RU" dirty="0" smtClean="0"/>
              <a:t>Все в </a:t>
            </a:r>
            <a:r>
              <a:rPr lang="ru-RU" dirty="0"/>
              <a:t>порядке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/>
              <a:t>Коды из диапазона </a:t>
            </a:r>
            <a:r>
              <a:rPr lang="ru-RU" dirty="0" smtClean="0"/>
              <a:t>300– 399 </a:t>
            </a:r>
            <a:r>
              <a:rPr lang="ru-RU" dirty="0"/>
              <a:t>— это </a:t>
            </a:r>
            <a:r>
              <a:rPr lang="ru-RU" dirty="0" smtClean="0"/>
              <a:t>сообщения перенаправления</a:t>
            </a:r>
          </a:p>
          <a:p>
            <a:endParaRPr lang="ru-RU" dirty="0"/>
          </a:p>
          <a:p>
            <a:r>
              <a:rPr lang="ru-RU" dirty="0"/>
              <a:t>Коды из диапазона 400–499 </a:t>
            </a:r>
            <a:r>
              <a:rPr lang="ru-RU" dirty="0" smtClean="0"/>
              <a:t>— это </a:t>
            </a:r>
            <a:r>
              <a:rPr lang="ru-RU" dirty="0"/>
              <a:t>сообщения об </a:t>
            </a:r>
            <a:r>
              <a:rPr lang="ru-RU" dirty="0" smtClean="0"/>
              <a:t>ошибках на </a:t>
            </a:r>
            <a:r>
              <a:rPr lang="ru-RU" dirty="0"/>
              <a:t>стороне </a:t>
            </a:r>
            <a:r>
              <a:rPr lang="ru-RU" dirty="0" smtClean="0"/>
              <a:t>клиента</a:t>
            </a:r>
          </a:p>
          <a:p>
            <a:endParaRPr lang="ru-RU" dirty="0"/>
          </a:p>
          <a:p>
            <a:r>
              <a:rPr lang="ru-RU" dirty="0"/>
              <a:t>Коды из диапазона 500–599 </a:t>
            </a:r>
            <a:r>
              <a:rPr lang="ru-RU" dirty="0" smtClean="0"/>
              <a:t>— это </a:t>
            </a:r>
            <a:r>
              <a:rPr lang="ru-RU" dirty="0"/>
              <a:t>сообщения об </a:t>
            </a:r>
            <a:r>
              <a:rPr lang="ru-RU" dirty="0" smtClean="0"/>
              <a:t>ошибках на </a:t>
            </a:r>
            <a:r>
              <a:rPr lang="ru-RU" dirty="0"/>
              <a:t>стороне </a:t>
            </a:r>
            <a:r>
              <a:rPr lang="ru-RU" dirty="0" smtClean="0"/>
              <a:t>сервера.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7862896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38355" y="202148"/>
            <a:ext cx="435771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rgbClr val="00B050"/>
                </a:solidFill>
              </a:rPr>
              <a:t>Исходный код программы на питоне для отображения формы</a:t>
            </a:r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67544" y="908720"/>
            <a:ext cx="81369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from flask import Flask,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render_template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request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import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json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from web3 import Web3</a:t>
            </a: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app 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= Flask(__name__)</a:t>
            </a:r>
          </a:p>
          <a:p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app.route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('/')</a:t>
            </a:r>
          </a:p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def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entry_page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() -&gt; 'html':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 return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render_template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('entry.html',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       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the_title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='</a:t>
            </a:r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Пример взаимодействия со смарт-контрактом')</a:t>
            </a:r>
          </a:p>
          <a:p>
            <a:r>
              <a:rPr lang="ru-RU" sz="1600" dirty="0">
                <a:latin typeface="Times New Roman" pitchFamily="18" charset="0"/>
                <a:cs typeface="Times New Roman" pitchFamily="18" charset="0"/>
              </a:rPr>
              <a:t>   </a:t>
            </a:r>
          </a:p>
          <a:p>
            <a:r>
              <a:rPr lang="ru-RU" sz="1600" dirty="0" smtClean="0">
                <a:latin typeface="Times New Roman" pitchFamily="18" charset="0"/>
                <a:cs typeface="Times New Roman" pitchFamily="18" charset="0"/>
              </a:rPr>
              <a:t>@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app.route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('/search4', methods=['POST'])</a:t>
            </a:r>
          </a:p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def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do_search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() -&gt;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str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infura_url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="https://ropsten.infura.io/v3/36fefcd3e9ea4fc5a2fb8da66bccca74"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 web3 = Web3(Web3.HTTPProvider(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infura_url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))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abiConract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='       '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addressContract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= "0x2915612D9b661A76FAbA28250d07374F45036838"   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 contract = web3.eth.contract(address=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addressContract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abi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abiConract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 results = 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contract.functions.getMessage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().call();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 return </a:t>
            </a:r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str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(results)</a:t>
            </a:r>
          </a:p>
          <a:p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   </a:t>
            </a:r>
            <a:r>
              <a:rPr lang="en-US" sz="1600" dirty="0" smtClean="0">
                <a:latin typeface="Times New Roman" pitchFamily="18" charset="0"/>
                <a:cs typeface="Times New Roman" pitchFamily="18" charset="0"/>
              </a:rPr>
              <a:t>   </a:t>
            </a: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r>
              <a:rPr lang="en-US" sz="1600" dirty="0" err="1">
                <a:latin typeface="Times New Roman" pitchFamily="18" charset="0"/>
                <a:cs typeface="Times New Roman" pitchFamily="18" charset="0"/>
              </a:rPr>
              <a:t>app.run</a:t>
            </a: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(debug=True)</a:t>
            </a:r>
            <a:endParaRPr lang="ru-RU" sz="16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243620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38355" y="202148"/>
            <a:ext cx="43577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B050"/>
                </a:solidFill>
              </a:rPr>
              <a:t>Структуры</a:t>
            </a:r>
            <a:endParaRPr lang="ru-RU" sz="2400" b="1" dirty="0">
              <a:solidFill>
                <a:srgbClr val="00B05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1196752"/>
            <a:ext cx="3181350" cy="12668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961" y="1196753"/>
            <a:ext cx="4104456" cy="1276432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7584" y="3140968"/>
            <a:ext cx="80391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00636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38355" y="202148"/>
            <a:ext cx="43577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B050"/>
                </a:solidFill>
              </a:rPr>
              <a:t>Массивы</a:t>
            </a:r>
            <a:endParaRPr lang="ru-RU" sz="2400" b="1" dirty="0">
              <a:solidFill>
                <a:srgbClr val="00B05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908720"/>
            <a:ext cx="7581900" cy="31813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43608" y="4365104"/>
            <a:ext cx="734481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Итерации внутри массива обходится дорого. </a:t>
            </a:r>
            <a:endParaRPr lang="en-US" dirty="0" smtClean="0"/>
          </a:p>
          <a:p>
            <a:endParaRPr lang="ru-RU" dirty="0" smtClean="0"/>
          </a:p>
          <a:p>
            <a:r>
              <a:rPr lang="ru-RU" dirty="0" smtClean="0"/>
              <a:t>Предпочтительнее использовать отображения </a:t>
            </a:r>
            <a:r>
              <a:rPr lang="en-US" dirty="0" smtClean="0"/>
              <a:t>mapping </a:t>
            </a:r>
            <a:r>
              <a:rPr lang="ru-RU" dirty="0" smtClean="0"/>
              <a:t>чем массивы</a:t>
            </a:r>
          </a:p>
          <a:p>
            <a:endParaRPr lang="ru-RU" dirty="0"/>
          </a:p>
          <a:p>
            <a:r>
              <a:rPr lang="ru-RU" dirty="0" smtClean="0"/>
              <a:t>Структуры определяют собственный тип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74027904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38355" y="202148"/>
            <a:ext cx="43577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B050"/>
                </a:solidFill>
              </a:rPr>
              <a:t>Перечисления</a:t>
            </a:r>
            <a:endParaRPr lang="ru-RU" sz="2400" b="1" dirty="0">
              <a:solidFill>
                <a:srgbClr val="00B05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980728"/>
            <a:ext cx="8691366" cy="316835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39552" y="4509120"/>
            <a:ext cx="83529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Require</a:t>
            </a:r>
            <a:r>
              <a:rPr lang="ru-RU" dirty="0"/>
              <a:t> сразу останавливает выполнение теста. </a:t>
            </a:r>
            <a:r>
              <a:rPr lang="ru-RU" dirty="0" err="1"/>
              <a:t>Assert</a:t>
            </a:r>
            <a:r>
              <a:rPr lang="ru-RU" dirty="0"/>
              <a:t> пометит тест </a:t>
            </a:r>
            <a:r>
              <a:rPr lang="ru-RU" dirty="0" smtClean="0"/>
              <a:t>не пройдённым, </a:t>
            </a:r>
            <a:r>
              <a:rPr lang="ru-RU" dirty="0"/>
              <a:t>но выполнение продолжится</a:t>
            </a:r>
          </a:p>
        </p:txBody>
      </p:sp>
    </p:spTree>
    <p:extLst>
      <p:ext uri="{BB962C8B-B14F-4D97-AF65-F5344CB8AC3E}">
        <p14:creationId xmlns:p14="http://schemas.microsoft.com/office/powerpoint/2010/main" val="71711993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051720" y="208517"/>
            <a:ext cx="53060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B050"/>
                </a:solidFill>
              </a:rPr>
              <a:t>Fallback, view, pure </a:t>
            </a:r>
            <a:r>
              <a:rPr lang="ru-RU" sz="2400" b="1" dirty="0" smtClean="0">
                <a:solidFill>
                  <a:srgbClr val="00B050"/>
                </a:solidFill>
              </a:rPr>
              <a:t>функции</a:t>
            </a:r>
            <a:endParaRPr lang="ru-RU" sz="2400" b="1" dirty="0">
              <a:solidFill>
                <a:srgbClr val="00B05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908720"/>
            <a:ext cx="8352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Переводить на адрес смарт-контракта </a:t>
            </a:r>
            <a:r>
              <a:rPr lang="ru-RU" dirty="0" err="1" smtClean="0"/>
              <a:t>криптовалюту</a:t>
            </a:r>
            <a:r>
              <a:rPr lang="ru-RU" dirty="0" smtClean="0"/>
              <a:t> без вызова каких-то функций</a:t>
            </a:r>
          </a:p>
          <a:p>
            <a:endParaRPr lang="ru-RU" dirty="0"/>
          </a:p>
          <a:p>
            <a:r>
              <a:rPr lang="en-US" dirty="0"/>
              <a:t>f</a:t>
            </a:r>
            <a:r>
              <a:rPr lang="en-US" dirty="0" smtClean="0"/>
              <a:t>unction () external payable</a:t>
            </a:r>
          </a:p>
          <a:p>
            <a:endParaRPr lang="en-US" dirty="0"/>
          </a:p>
          <a:p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185" y="2276872"/>
            <a:ext cx="6824588" cy="17735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99" y="4371974"/>
            <a:ext cx="6141690" cy="14546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687960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38355" y="202148"/>
            <a:ext cx="43577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rgbClr val="00B050"/>
                </a:solidFill>
              </a:rPr>
              <a:t>События</a:t>
            </a:r>
            <a:endParaRPr lang="ru-RU" sz="2400" b="1" dirty="0">
              <a:solidFill>
                <a:srgbClr val="00B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908720"/>
            <a:ext cx="777686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Способ для получения возвращаемых значений после выполнения транзакции.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Возвращаются значения у функций, которые записывают в </a:t>
            </a:r>
            <a:r>
              <a:rPr lang="ru-RU" dirty="0" err="1" smtClean="0"/>
              <a:t>блокчейн</a:t>
            </a:r>
            <a:r>
              <a:rPr lang="ru-RU" dirty="0" smtClean="0"/>
              <a:t>.</a:t>
            </a:r>
            <a:endParaRPr lang="en-US" dirty="0"/>
          </a:p>
          <a:p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2386048"/>
            <a:ext cx="8424440" cy="247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37065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Сложные смарт-контракты (Смарт-контракт голосование </a:t>
            </a:r>
            <a:r>
              <a:rPr lang="ru-RU" dirty="0" smtClean="0">
                <a:solidFill>
                  <a:srgbClr val="FF0000"/>
                </a:solidFill>
              </a:rPr>
              <a:t>)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1124744"/>
            <a:ext cx="76328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pragma solidity 0.4.26;</a:t>
            </a:r>
          </a:p>
          <a:p>
            <a:endParaRPr lang="en-US" dirty="0"/>
          </a:p>
          <a:p>
            <a:r>
              <a:rPr lang="en-US" dirty="0"/>
              <a:t>contract Voting {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address public HOST;</a:t>
            </a:r>
          </a:p>
          <a:p>
            <a:r>
              <a:rPr lang="en-US" dirty="0"/>
              <a:t>    address[] </a:t>
            </a:r>
            <a:r>
              <a:rPr lang="en-US" dirty="0" err="1"/>
              <a:t>voterAccs</a:t>
            </a:r>
            <a:r>
              <a:rPr lang="en-US" dirty="0"/>
              <a:t>;</a:t>
            </a:r>
          </a:p>
          <a:p>
            <a:r>
              <a:rPr lang="en-US" dirty="0"/>
              <a:t>    </a:t>
            </a:r>
            <a:r>
              <a:rPr lang="en-US" dirty="0" err="1"/>
              <a:t>uint</a:t>
            </a:r>
            <a:r>
              <a:rPr lang="en-US" dirty="0"/>
              <a:t>[16] votes;</a:t>
            </a:r>
          </a:p>
          <a:p>
            <a:endParaRPr lang="en-US" dirty="0"/>
          </a:p>
          <a:p>
            <a:r>
              <a:rPr lang="en-US" dirty="0"/>
              <a:t>    constructor() public  { HOST = </a:t>
            </a:r>
            <a:r>
              <a:rPr lang="en-US" dirty="0" err="1"/>
              <a:t>msg.sender</a:t>
            </a:r>
            <a:r>
              <a:rPr lang="en-US" dirty="0"/>
              <a:t>; }</a:t>
            </a:r>
          </a:p>
          <a:p>
            <a:r>
              <a:rPr lang="en-US" dirty="0"/>
              <a:t>    function </a:t>
            </a:r>
            <a:r>
              <a:rPr lang="en-US" dirty="0" err="1"/>
              <a:t>delVoters</a:t>
            </a:r>
            <a:r>
              <a:rPr lang="en-US" dirty="0"/>
              <a:t>() public {</a:t>
            </a:r>
          </a:p>
          <a:p>
            <a:r>
              <a:rPr lang="en-US" dirty="0"/>
              <a:t>        require(HOST == </a:t>
            </a:r>
            <a:r>
              <a:rPr lang="en-US" dirty="0" err="1"/>
              <a:t>msg.sender</a:t>
            </a:r>
            <a:r>
              <a:rPr lang="en-US" dirty="0"/>
              <a:t>);</a:t>
            </a:r>
          </a:p>
          <a:p>
            <a:r>
              <a:rPr lang="en-US" dirty="0"/>
              <a:t>        delete </a:t>
            </a:r>
            <a:r>
              <a:rPr lang="en-US" dirty="0" err="1"/>
              <a:t>voterAccs</a:t>
            </a:r>
            <a:r>
              <a:rPr lang="en-US" dirty="0"/>
              <a:t>;</a:t>
            </a:r>
          </a:p>
          <a:p>
            <a:r>
              <a:rPr lang="en-US" dirty="0"/>
              <a:t>        delete votes;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2953907763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Установка пакета для работы с </a:t>
            </a:r>
            <a:r>
              <a:rPr lang="en-US" dirty="0" err="1" smtClean="0">
                <a:solidFill>
                  <a:srgbClr val="FF0000"/>
                </a:solidFill>
              </a:rPr>
              <a:t>etherium</a:t>
            </a:r>
            <a:endParaRPr lang="ru-RU" dirty="0" smtClean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43608" y="1412776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pip install web3</a:t>
            </a:r>
            <a:endParaRPr lang="ru-RU" b="1" dirty="0" smtClean="0"/>
          </a:p>
          <a:p>
            <a:r>
              <a:rPr lang="en-US" b="1" dirty="0" smtClean="0"/>
              <a:t>pip install eth-brownie</a:t>
            </a:r>
          </a:p>
          <a:p>
            <a:endParaRPr lang="en-US" b="1" dirty="0"/>
          </a:p>
          <a:p>
            <a:r>
              <a:rPr lang="en-US" b="1" dirty="0" smtClean="0"/>
              <a:t>https://web3py.readthedocs.io/en/stable/</a:t>
            </a:r>
            <a:endParaRPr lang="ru-RU" b="1" dirty="0"/>
          </a:p>
        </p:txBody>
      </p:sp>
    </p:spTree>
    <p:extLst>
      <p:ext uri="{BB962C8B-B14F-4D97-AF65-F5344CB8AC3E}">
        <p14:creationId xmlns:p14="http://schemas.microsoft.com/office/powerpoint/2010/main" val="395348498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Смарт-контракт голосование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1124744"/>
            <a:ext cx="763284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function </a:t>
            </a:r>
            <a:r>
              <a:rPr lang="en-US" dirty="0" err="1"/>
              <a:t>callresults</a:t>
            </a:r>
            <a:r>
              <a:rPr lang="en-US" dirty="0"/>
              <a:t>() public view returns(</a:t>
            </a:r>
            <a:r>
              <a:rPr lang="en-US" dirty="0" err="1"/>
              <a:t>uint</a:t>
            </a:r>
            <a:r>
              <a:rPr lang="en-US" dirty="0"/>
              <a:t>[16]){</a:t>
            </a:r>
          </a:p>
          <a:p>
            <a:r>
              <a:rPr lang="en-US" dirty="0"/>
              <a:t>        return votes;</a:t>
            </a:r>
          </a:p>
          <a:p>
            <a:r>
              <a:rPr lang="en-US" dirty="0"/>
              <a:t>    }</a:t>
            </a:r>
          </a:p>
          <a:p>
            <a:r>
              <a:rPr lang="en-US" dirty="0"/>
              <a:t>    </a:t>
            </a:r>
          </a:p>
          <a:p>
            <a:r>
              <a:rPr lang="en-US" dirty="0"/>
              <a:t>    function vote(</a:t>
            </a:r>
            <a:r>
              <a:rPr lang="en-US" dirty="0" err="1"/>
              <a:t>uint</a:t>
            </a:r>
            <a:r>
              <a:rPr lang="en-US" dirty="0"/>
              <a:t> _candidate) public{</a:t>
            </a:r>
          </a:p>
          <a:p>
            <a:r>
              <a:rPr lang="en-US" dirty="0"/>
              <a:t>        require(HOST != </a:t>
            </a:r>
            <a:r>
              <a:rPr lang="en-US" dirty="0" err="1"/>
              <a:t>msg.sender</a:t>
            </a:r>
            <a:r>
              <a:rPr lang="en-US" dirty="0"/>
              <a:t>, "HOST can't vote");</a:t>
            </a:r>
          </a:p>
          <a:p>
            <a:r>
              <a:rPr lang="en-US" dirty="0"/>
              <a:t>        for (</a:t>
            </a:r>
            <a:r>
              <a:rPr lang="en-US" dirty="0" err="1"/>
              <a:t>uint</a:t>
            </a:r>
            <a:r>
              <a:rPr lang="en-US" dirty="0"/>
              <a:t> i=0; i&lt;</a:t>
            </a:r>
            <a:r>
              <a:rPr lang="en-US" dirty="0" err="1"/>
              <a:t>voterAccs.length</a:t>
            </a:r>
            <a:r>
              <a:rPr lang="en-US" dirty="0"/>
              <a:t>; i++) {</a:t>
            </a:r>
          </a:p>
          <a:p>
            <a:r>
              <a:rPr lang="en-US" dirty="0"/>
              <a:t>            require(</a:t>
            </a:r>
            <a:r>
              <a:rPr lang="en-US" dirty="0" err="1"/>
              <a:t>msg.sender</a:t>
            </a:r>
            <a:r>
              <a:rPr lang="en-US" dirty="0"/>
              <a:t> != </a:t>
            </a:r>
            <a:r>
              <a:rPr lang="en-US" dirty="0" err="1"/>
              <a:t>voterAccs</a:t>
            </a:r>
            <a:r>
              <a:rPr lang="en-US" dirty="0"/>
              <a:t>[i],"You have already voted");</a:t>
            </a:r>
          </a:p>
          <a:p>
            <a:r>
              <a:rPr lang="en-US" dirty="0"/>
              <a:t>        }</a:t>
            </a:r>
          </a:p>
          <a:p>
            <a:r>
              <a:rPr lang="en-US" dirty="0"/>
              <a:t>        votes[_candidate] = votes[_candidate] + 1;</a:t>
            </a:r>
          </a:p>
          <a:p>
            <a:r>
              <a:rPr lang="en-US" dirty="0"/>
              <a:t>        </a:t>
            </a:r>
            <a:r>
              <a:rPr lang="en-US" dirty="0" err="1"/>
              <a:t>voterAccs.push</a:t>
            </a:r>
            <a:r>
              <a:rPr lang="en-US" dirty="0"/>
              <a:t>(</a:t>
            </a:r>
            <a:r>
              <a:rPr lang="en-US" dirty="0" err="1"/>
              <a:t>msg.sender</a:t>
            </a:r>
            <a:r>
              <a:rPr lang="en-US" dirty="0"/>
              <a:t>);</a:t>
            </a:r>
          </a:p>
          <a:p>
            <a:r>
              <a:rPr lang="en-US" dirty="0"/>
              <a:t>    } </a:t>
            </a:r>
          </a:p>
          <a:p>
            <a:r>
              <a:rPr 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13248271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Атака на смарт-контракт</a:t>
            </a:r>
            <a:endParaRPr lang="ru-RU" dirty="0"/>
          </a:p>
        </p:txBody>
      </p:sp>
      <p:sp>
        <p:nvSpPr>
          <p:cNvPr id="3" name="TextBox 2"/>
          <p:cNvSpPr txBox="1"/>
          <p:nvPr/>
        </p:nvSpPr>
        <p:spPr>
          <a:xfrm>
            <a:off x="827584" y="1124744"/>
            <a:ext cx="7632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https://betterprogramming.pub/preventing-smart-contract-attacks-on-ethereum-a-code-analysis-bf95519b403a</a:t>
            </a:r>
          </a:p>
        </p:txBody>
      </p:sp>
    </p:spTree>
    <p:extLst>
      <p:ext uri="{BB962C8B-B14F-4D97-AF65-F5344CB8AC3E}">
        <p14:creationId xmlns:p14="http://schemas.microsoft.com/office/powerpoint/2010/main" val="124979176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Смарт-контракт голосование</a:t>
            </a:r>
            <a:endParaRPr lang="ru-RU" dirty="0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12" y="1412776"/>
            <a:ext cx="6657975" cy="2781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78951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solidFill>
                  <a:srgbClr val="FF0000"/>
                </a:solidFill>
              </a:rPr>
              <a:t>geth_poa_middleware</a:t>
            </a:r>
            <a:endParaRPr lang="ru-RU" dirty="0" smtClean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949470"/>
            <a:ext cx="748883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geth_poa_middleware</a:t>
            </a:r>
            <a:r>
              <a:rPr lang="ru-RU" b="1" dirty="0" smtClean="0"/>
              <a:t> </a:t>
            </a:r>
            <a:r>
              <a:rPr lang="ru-RU" b="1" dirty="0"/>
              <a:t>— это промежуточное программное обеспечение (</a:t>
            </a:r>
            <a:r>
              <a:rPr lang="ru-RU" b="1" dirty="0" err="1"/>
              <a:t>middleware</a:t>
            </a:r>
            <a:r>
              <a:rPr lang="ru-RU" b="1" dirty="0"/>
              <a:t>) в библиотеке Web3.py, предназначенное для облегчения работы с </a:t>
            </a:r>
            <a:r>
              <a:rPr lang="ru-RU" b="1" dirty="0" err="1"/>
              <a:t>Ethereum</a:t>
            </a:r>
            <a:r>
              <a:rPr lang="ru-RU" b="1" dirty="0"/>
              <a:t>-сетями, использующими механизм консенсуса </a:t>
            </a:r>
            <a:r>
              <a:rPr lang="ru-RU" b="1" dirty="0" err="1"/>
              <a:t>Proof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Authority</a:t>
            </a:r>
            <a:r>
              <a:rPr lang="ru-RU" b="1" dirty="0"/>
              <a:t> (</a:t>
            </a:r>
            <a:r>
              <a:rPr lang="ru-RU" b="1" dirty="0" err="1"/>
              <a:t>PoA</a:t>
            </a:r>
            <a:r>
              <a:rPr lang="ru-RU" b="1" dirty="0"/>
              <a:t>). Этот </a:t>
            </a:r>
            <a:r>
              <a:rPr lang="ru-RU" b="1" dirty="0" err="1"/>
              <a:t>middleware</a:t>
            </a:r>
            <a:r>
              <a:rPr lang="ru-RU" b="1" dirty="0"/>
              <a:t> необходим для корректной работы с такими сетями, потому что стандартный способ обработки транзакций и блоков в </a:t>
            </a:r>
            <a:r>
              <a:rPr lang="ru-RU" b="1" dirty="0" err="1"/>
              <a:t>Ethereum</a:t>
            </a:r>
            <a:r>
              <a:rPr lang="ru-RU" b="1" dirty="0"/>
              <a:t> предполагает использование </a:t>
            </a:r>
            <a:r>
              <a:rPr lang="ru-RU" b="1" dirty="0" err="1"/>
              <a:t>Proof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Work</a:t>
            </a:r>
            <a:r>
              <a:rPr lang="ru-RU" b="1" dirty="0"/>
              <a:t> (</a:t>
            </a:r>
            <a:r>
              <a:rPr lang="ru-RU" b="1" dirty="0" err="1"/>
              <a:t>PoW</a:t>
            </a:r>
            <a:r>
              <a:rPr lang="ru-RU" b="1" dirty="0"/>
              <a:t>).</a:t>
            </a:r>
          </a:p>
          <a:p>
            <a:endParaRPr lang="ru-RU" b="1" dirty="0"/>
          </a:p>
          <a:p>
            <a:r>
              <a:rPr lang="ru-RU" b="1" dirty="0" err="1"/>
              <a:t>Proof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Authority</a:t>
            </a:r>
            <a:r>
              <a:rPr lang="ru-RU" b="1" dirty="0"/>
              <a:t> (</a:t>
            </a:r>
            <a:r>
              <a:rPr lang="ru-RU" b="1" dirty="0" err="1"/>
              <a:t>PoA</a:t>
            </a:r>
            <a:r>
              <a:rPr lang="ru-RU" b="1" dirty="0"/>
              <a:t>) </a:t>
            </a:r>
            <a:r>
              <a:rPr lang="ru-RU" b="1" dirty="0" err="1"/>
              <a:t>vs</a:t>
            </a:r>
            <a:r>
              <a:rPr lang="ru-RU" b="1" dirty="0"/>
              <a:t>. </a:t>
            </a:r>
            <a:r>
              <a:rPr lang="ru-RU" b="1" dirty="0" err="1"/>
              <a:t>Proof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Work</a:t>
            </a:r>
            <a:r>
              <a:rPr lang="ru-RU" b="1" dirty="0"/>
              <a:t> (</a:t>
            </a:r>
            <a:r>
              <a:rPr lang="ru-RU" b="1" dirty="0" err="1"/>
              <a:t>PoW</a:t>
            </a:r>
            <a:r>
              <a:rPr lang="ru-RU" b="1" dirty="0"/>
              <a:t>)</a:t>
            </a:r>
          </a:p>
          <a:p>
            <a:r>
              <a:rPr lang="ru-RU" b="1" dirty="0" err="1"/>
              <a:t>Proof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Work</a:t>
            </a:r>
            <a:r>
              <a:rPr lang="ru-RU" b="1" dirty="0"/>
              <a:t> (</a:t>
            </a:r>
            <a:r>
              <a:rPr lang="ru-RU" b="1" dirty="0" err="1"/>
              <a:t>PoW</a:t>
            </a:r>
            <a:r>
              <a:rPr lang="ru-RU" b="1" dirty="0"/>
              <a:t>) — это механизм консенсуса, который требует от участников сети выполнения сложных вычислительных задач для подтверждения транзакций и создания новых блоков. Этот процесс известен как </a:t>
            </a:r>
            <a:r>
              <a:rPr lang="ru-RU" b="1" dirty="0" err="1"/>
              <a:t>майнинг</a:t>
            </a:r>
            <a:r>
              <a:rPr lang="ru-RU" b="1" dirty="0"/>
              <a:t>.</a:t>
            </a:r>
          </a:p>
          <a:p>
            <a:r>
              <a:rPr lang="ru-RU" b="1" dirty="0" err="1"/>
              <a:t>Proof</a:t>
            </a:r>
            <a:r>
              <a:rPr lang="ru-RU" b="1" dirty="0"/>
              <a:t> </a:t>
            </a:r>
            <a:r>
              <a:rPr lang="ru-RU" b="1" dirty="0" err="1"/>
              <a:t>of</a:t>
            </a:r>
            <a:r>
              <a:rPr lang="ru-RU" b="1" dirty="0"/>
              <a:t> </a:t>
            </a:r>
            <a:r>
              <a:rPr lang="ru-RU" b="1" dirty="0" err="1"/>
              <a:t>Authority</a:t>
            </a:r>
            <a:r>
              <a:rPr lang="ru-RU" b="1" dirty="0"/>
              <a:t> (</a:t>
            </a:r>
            <a:r>
              <a:rPr lang="ru-RU" b="1" dirty="0" err="1"/>
              <a:t>PoA</a:t>
            </a:r>
            <a:r>
              <a:rPr lang="ru-RU" b="1" dirty="0"/>
              <a:t>) — альтернативный механизм, который предоставляет право создания новых блоков определенным доверенным участникам (</a:t>
            </a:r>
            <a:r>
              <a:rPr lang="ru-RU" b="1" dirty="0" err="1"/>
              <a:t>валидаторам</a:t>
            </a:r>
            <a:r>
              <a:rPr lang="ru-RU" b="1" dirty="0"/>
              <a:t>). </a:t>
            </a:r>
            <a:r>
              <a:rPr lang="ru-RU" b="1" dirty="0" err="1"/>
              <a:t>Валидаторы</a:t>
            </a:r>
            <a:r>
              <a:rPr lang="ru-RU" b="1" dirty="0"/>
              <a:t> выбираются на основе их репутации и надежности, а не способности решать вычислительные задачи.</a:t>
            </a:r>
          </a:p>
        </p:txBody>
      </p:sp>
    </p:spTree>
    <p:extLst>
      <p:ext uri="{BB962C8B-B14F-4D97-AF65-F5344CB8AC3E}">
        <p14:creationId xmlns:p14="http://schemas.microsoft.com/office/powerpoint/2010/main" val="335416534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Взаимодействие со смарт-контрактом  </a:t>
            </a:r>
            <a:r>
              <a:rPr lang="ru-RU" dirty="0">
                <a:solidFill>
                  <a:srgbClr val="FF0000"/>
                </a:solidFill>
              </a:rPr>
              <a:t>«Лотерейный билет»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512" y="1484784"/>
            <a:ext cx="8625507" cy="453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175965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618520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/>
              <a:t>Взаимодействие со смарт-контрактом  </a:t>
            </a:r>
            <a:r>
              <a:rPr lang="ru-RU" dirty="0"/>
              <a:t>«Лотерейный билет»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1268760"/>
            <a:ext cx="7996920" cy="3168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944356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475656" y="77625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Взаимодействие со смарт-контрактом 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620688"/>
            <a:ext cx="7848872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 сети </a:t>
            </a:r>
            <a:r>
              <a:rPr lang="ru-RU" dirty="0" err="1"/>
              <a:t>Ethereum</a:t>
            </a:r>
            <a:r>
              <a:rPr lang="ru-RU" dirty="0"/>
              <a:t> необходимы утилиты, которые снижают барьер входа и упрощают доступ к данным </a:t>
            </a:r>
            <a:r>
              <a:rPr lang="ru-RU" dirty="0" err="1"/>
              <a:t>Ethereum</a:t>
            </a:r>
            <a:r>
              <a:rPr lang="ru-RU" dirty="0"/>
              <a:t>. К числу наиболее важных из них относятся продукты </a:t>
            </a:r>
            <a:r>
              <a:rPr lang="ru-RU" dirty="0" err="1"/>
              <a:t>Infrastructure</a:t>
            </a:r>
            <a:r>
              <a:rPr lang="ru-RU" dirty="0"/>
              <a:t>-</a:t>
            </a:r>
            <a:r>
              <a:rPr lang="ru-RU" dirty="0" err="1"/>
              <a:t>as</a:t>
            </a:r>
            <a:r>
              <a:rPr lang="ru-RU" dirty="0"/>
              <a:t>-a-</a:t>
            </a:r>
            <a:r>
              <a:rPr lang="ru-RU" dirty="0" err="1"/>
              <a:t>Service</a:t>
            </a:r>
            <a:r>
              <a:rPr lang="ru-RU" dirty="0"/>
              <a:t> (</a:t>
            </a:r>
            <a:r>
              <a:rPr lang="ru-RU" dirty="0" err="1"/>
              <a:t>IaaS</a:t>
            </a:r>
            <a:r>
              <a:rPr lang="ru-RU" dirty="0"/>
              <a:t>). Лидирующим является </a:t>
            </a:r>
            <a:r>
              <a:rPr lang="ru-RU" dirty="0" err="1"/>
              <a:t>Infura</a:t>
            </a:r>
            <a:r>
              <a:rPr lang="ru-RU" dirty="0"/>
              <a:t>, которая предлагает разработчикам набор инструментов для подключения своих приложений к сети </a:t>
            </a:r>
            <a:r>
              <a:rPr lang="ru-RU" dirty="0" err="1"/>
              <a:t>Ethereum</a:t>
            </a:r>
            <a:r>
              <a:rPr lang="ru-RU" dirty="0"/>
              <a:t> и другим децентрализованным платформам</a:t>
            </a:r>
            <a:r>
              <a:rPr lang="ru-RU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tools.knowledgewalls.com/online-multiline-to-single-line-converter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https://eth-converter.com</a:t>
            </a:r>
            <a:r>
              <a:rPr lang="en-US" dirty="0" smtClean="0">
                <a:hlinkClick r:id="rId5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>
                <a:hlinkClick r:id="rId6"/>
              </a:rPr>
              <a:t>https://</a:t>
            </a:r>
            <a:r>
              <a:rPr lang="en-US" dirty="0" smtClean="0">
                <a:hlinkClick r:id="rId6"/>
              </a:rPr>
              <a:t>ethereum.stackexchange.com/questions/70853/the-method-eth-sendtransaction-does-not-exist-is-not-available-on-infura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7"/>
              </a:rPr>
              <a:t>https://</a:t>
            </a:r>
            <a:r>
              <a:rPr lang="en-US" dirty="0" smtClean="0">
                <a:hlinkClick r:id="rId7"/>
              </a:rPr>
              <a:t>web3js.readthedocs.io/en/v1.2.0/web3-eth.html</a:t>
            </a:r>
            <a:endParaRPr lang="en-US" dirty="0" smtClean="0"/>
          </a:p>
          <a:p>
            <a:endParaRPr lang="en-US" dirty="0"/>
          </a:p>
          <a:p>
            <a:r>
              <a:rPr lang="ru-RU" dirty="0" smtClean="0"/>
              <a:t>Более подробнее работой с </a:t>
            </a:r>
            <a:r>
              <a:rPr lang="ru-RU" dirty="0" err="1" smtClean="0"/>
              <a:t>блокчейном</a:t>
            </a:r>
            <a:r>
              <a:rPr lang="ru-RU" dirty="0" smtClean="0"/>
              <a:t> на питоне можете ознакомиться по ссылке:</a:t>
            </a:r>
            <a:br>
              <a:rPr lang="ru-RU" dirty="0" smtClean="0"/>
            </a:br>
            <a:r>
              <a:rPr lang="en-US" dirty="0"/>
              <a:t>https://www.youtube.com/watch?v=pZSegEXtgAE</a:t>
            </a:r>
            <a:endParaRPr lang="en-US" dirty="0" smtClean="0"/>
          </a:p>
          <a:p>
            <a:endParaRPr lang="en-US" dirty="0" smtClean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73137937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38355" y="202148"/>
            <a:ext cx="4357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err="1"/>
              <a:t>Express</a:t>
            </a:r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878632"/>
            <a:ext cx="734481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Express</a:t>
            </a:r>
            <a:r>
              <a:rPr lang="ru-RU" dirty="0"/>
              <a:t> — это среда веб-приложений Node.js, которая помогает разрабатывать веб-приложения. Это </a:t>
            </a:r>
            <a:r>
              <a:rPr lang="ru-RU" dirty="0" err="1"/>
              <a:t>минималистичный</a:t>
            </a:r>
            <a:r>
              <a:rPr lang="ru-RU" dirty="0"/>
              <a:t> HTTP-сервер.</a:t>
            </a:r>
          </a:p>
          <a:p>
            <a:endParaRPr lang="ru-RU" dirty="0"/>
          </a:p>
          <a:p>
            <a:r>
              <a:rPr lang="ru-RU" dirty="0"/>
              <a:t>Чтобы установить </a:t>
            </a:r>
            <a:r>
              <a:rPr lang="ru-RU" dirty="0" err="1"/>
              <a:t>Express</a:t>
            </a:r>
            <a:r>
              <a:rPr lang="ru-RU" dirty="0"/>
              <a:t>, введите следующую команду в терминал и нажмите </a:t>
            </a:r>
            <a:r>
              <a:rPr lang="ru-RU" dirty="0" err="1"/>
              <a:t>enterв</a:t>
            </a:r>
            <a:r>
              <a:rPr lang="ru-RU" dirty="0"/>
              <a:t> месте вашего проекта:</a:t>
            </a:r>
          </a:p>
          <a:p>
            <a:endParaRPr lang="ru-RU" dirty="0"/>
          </a:p>
          <a:p>
            <a:r>
              <a:rPr lang="ru-RU" dirty="0" err="1"/>
              <a:t>npm</a:t>
            </a:r>
            <a:r>
              <a:rPr lang="ru-RU" dirty="0"/>
              <a:t> </a:t>
            </a:r>
            <a:r>
              <a:rPr lang="ru-RU" dirty="0" err="1"/>
              <a:t>install</a:t>
            </a:r>
            <a:r>
              <a:rPr lang="ru-RU" dirty="0"/>
              <a:t> </a:t>
            </a:r>
            <a:r>
              <a:rPr lang="ru-RU" dirty="0" err="1"/>
              <a:t>express</a:t>
            </a:r>
            <a:r>
              <a:rPr lang="ru-RU" dirty="0"/>
              <a:t> </a:t>
            </a:r>
            <a:r>
              <a:rPr lang="ru-RU" dirty="0" smtClean="0"/>
              <a:t>–</a:t>
            </a:r>
            <a:r>
              <a:rPr lang="ru-RU" dirty="0" err="1" smtClean="0"/>
              <a:t>save</a:t>
            </a:r>
            <a:endParaRPr lang="en-US" dirty="0" smtClean="0"/>
          </a:p>
          <a:p>
            <a:endParaRPr lang="en-US" dirty="0"/>
          </a:p>
          <a:p>
            <a:r>
              <a:rPr lang="ru-RU" dirty="0"/>
              <a:t>Библиотека web3.js — это API </a:t>
            </a:r>
            <a:r>
              <a:rPr lang="ru-RU" dirty="0" err="1"/>
              <a:t>Javascript</a:t>
            </a:r>
            <a:r>
              <a:rPr lang="ru-RU" dirty="0"/>
              <a:t> </a:t>
            </a:r>
            <a:r>
              <a:rPr lang="ru-RU" dirty="0" err="1"/>
              <a:t>Ethereum</a:t>
            </a:r>
            <a:r>
              <a:rPr lang="ru-RU" dirty="0"/>
              <a:t>, который подключается с использованием общей спецификации </a:t>
            </a:r>
            <a:r>
              <a:rPr lang="ru-RU" dirty="0" smtClean="0"/>
              <a:t>JSON-RPC</a:t>
            </a:r>
          </a:p>
          <a:p>
            <a:endParaRPr lang="en-US" dirty="0" smtClean="0"/>
          </a:p>
          <a:p>
            <a:r>
              <a:rPr lang="en-US" dirty="0"/>
              <a:t>node server.js</a:t>
            </a:r>
          </a:p>
          <a:p>
            <a:endParaRPr lang="ru-RU" dirty="0" smtClean="0"/>
          </a:p>
          <a:p>
            <a:r>
              <a:rPr lang="en-US" dirty="0" err="1" smtClean="0"/>
              <a:t>npm</a:t>
            </a:r>
            <a:r>
              <a:rPr lang="en-US" dirty="0" smtClean="0"/>
              <a:t> </a:t>
            </a:r>
            <a:r>
              <a:rPr lang="en-US" dirty="0"/>
              <a:t>install web3 --save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934547660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2938355" y="202148"/>
            <a:ext cx="43577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 smtClean="0"/>
              <a:t>Frontend </a:t>
            </a:r>
            <a:r>
              <a:rPr lang="ru-RU" dirty="0" smtClean="0"/>
              <a:t>приложение</a:t>
            </a:r>
            <a:endParaRPr lang="ru-RU" b="1" dirty="0">
              <a:solidFill>
                <a:srgbClr val="00B05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27584" y="878632"/>
            <a:ext cx="734481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Этапы создания веб-приложения</a:t>
            </a:r>
            <a:endParaRPr lang="en-US" dirty="0" smtClean="0"/>
          </a:p>
          <a:p>
            <a:r>
              <a:rPr lang="en-US" dirty="0" smtClean="0">
                <a:hlinkClick r:id="rId4"/>
              </a:rPr>
              <a:t>https</a:t>
            </a:r>
            <a:r>
              <a:rPr lang="en-US" dirty="0">
                <a:hlinkClick r:id="rId4"/>
              </a:rPr>
              <a:t>://developers.rsk.co/kb/first-frontend-web3-injected</a:t>
            </a:r>
            <a:r>
              <a:rPr lang="en-US" dirty="0" smtClean="0">
                <a:hlinkClick r:id="rId4"/>
              </a:rPr>
              <a:t>/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Адрес смарт-контракта:</a:t>
            </a:r>
            <a:endParaRPr lang="en-US" dirty="0"/>
          </a:p>
          <a:p>
            <a:r>
              <a:rPr lang="en-US" dirty="0" smtClean="0"/>
              <a:t>0x2915612D9b661A76FAbA28250d07374F45036838</a:t>
            </a:r>
            <a:endParaRPr lang="ru-RU" dirty="0" smtClean="0"/>
          </a:p>
          <a:p>
            <a:endParaRPr lang="ru-RU" dirty="0"/>
          </a:p>
          <a:p>
            <a:endParaRPr lang="ru-RU" dirty="0" smtClean="0"/>
          </a:p>
          <a:p>
            <a:r>
              <a:rPr lang="en-US" dirty="0">
                <a:hlinkClick r:id="rId5"/>
              </a:rPr>
              <a:t>http://</a:t>
            </a:r>
            <a:r>
              <a:rPr lang="en-US" dirty="0" smtClean="0">
                <a:hlinkClick r:id="rId5"/>
              </a:rPr>
              <a:t>localhost:3300</a:t>
            </a:r>
            <a:endParaRPr lang="ru-RU" dirty="0" smtClean="0"/>
          </a:p>
          <a:p>
            <a:endParaRPr lang="ru-RU" dirty="0" smtClean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9808637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ina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CFD8DC"/>
      </a:lt2>
      <a:accent1>
        <a:srgbClr val="0277BD"/>
      </a:accent1>
      <a:accent2>
        <a:srgbClr val="558B2F"/>
      </a:accent2>
      <a:accent3>
        <a:srgbClr val="009688"/>
      </a:accent3>
      <a:accent4>
        <a:srgbClr val="039BE5"/>
      </a:accent4>
      <a:accent5>
        <a:srgbClr val="8BC34A"/>
      </a:accent5>
      <a:accent6>
        <a:srgbClr val="FFEB38"/>
      </a:accent6>
      <a:hlink>
        <a:srgbClr val="FDCB3B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10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11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12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13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14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15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16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17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18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19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2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20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21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22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23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24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25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26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27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28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29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3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30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31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32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4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5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6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7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8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ppt/theme/themeOverride9.xml><?xml version="1.0" encoding="utf-8"?>
<a:themeOverride xmlns:a="http://schemas.openxmlformats.org/drawingml/2006/main">
  <a:clrScheme name="Marina">
    <a:dk1>
      <a:srgbClr val="FFFFFF"/>
    </a:dk1>
    <a:lt1>
      <a:srgbClr val="00517C"/>
    </a:lt1>
    <a:dk2>
      <a:srgbClr val="004065"/>
    </a:dk2>
    <a:lt2>
      <a:srgbClr val="CFD8DC"/>
    </a:lt2>
    <a:accent1>
      <a:srgbClr val="0277BD"/>
    </a:accent1>
    <a:accent2>
      <a:srgbClr val="558B2F"/>
    </a:accent2>
    <a:accent3>
      <a:srgbClr val="009688"/>
    </a:accent3>
    <a:accent4>
      <a:srgbClr val="039BE5"/>
    </a:accent4>
    <a:accent5>
      <a:srgbClr val="8BC34A"/>
    </a:accent5>
    <a:accent6>
      <a:srgbClr val="FFEB38"/>
    </a:accent6>
    <a:hlink>
      <a:srgbClr val="FDCB3B"/>
    </a:hlink>
    <a:folHlink>
      <a:srgbClr val="8BC34A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24846</TotalTime>
  <Words>1032</Words>
  <Application>Microsoft Office PowerPoint</Application>
  <PresentationFormat>Экран (4:3)</PresentationFormat>
  <Paragraphs>176</Paragraphs>
  <Slides>32</Slides>
  <Notes>3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32</vt:i4>
      </vt:variant>
    </vt:vector>
  </HeadingPairs>
  <TitlesOfParts>
    <vt:vector size="33" baseType="lpstr">
      <vt:lpstr>Marina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1</dc:creator>
  <cp:lastModifiedBy>PC</cp:lastModifiedBy>
  <cp:revision>175</cp:revision>
  <cp:lastPrinted>2020-03-11T04:35:48Z</cp:lastPrinted>
  <dcterms:created xsi:type="dcterms:W3CDTF">2020-02-04T16:58:56Z</dcterms:created>
  <dcterms:modified xsi:type="dcterms:W3CDTF">2024-04-22T09:25:39Z</dcterms:modified>
</cp:coreProperties>
</file>